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313" r:id="rId5"/>
    <p:sldId id="314" r:id="rId6"/>
    <p:sldId id="266" r:id="rId7"/>
    <p:sldId id="268" r:id="rId8"/>
    <p:sldId id="270" r:id="rId9"/>
    <p:sldId id="274" r:id="rId10"/>
    <p:sldId id="278" r:id="rId11"/>
    <p:sldId id="308" r:id="rId12"/>
    <p:sldId id="280" r:id="rId13"/>
    <p:sldId id="281" r:id="rId14"/>
    <p:sldId id="284" r:id="rId15"/>
    <p:sldId id="283" r:id="rId16"/>
    <p:sldId id="285" r:id="rId17"/>
    <p:sldId id="311" r:id="rId18"/>
    <p:sldId id="286" r:id="rId19"/>
    <p:sldId id="288" r:id="rId20"/>
    <p:sldId id="290" r:id="rId21"/>
    <p:sldId id="291" r:id="rId22"/>
    <p:sldId id="294" r:id="rId23"/>
    <p:sldId id="296" r:id="rId24"/>
    <p:sldId id="309" r:id="rId25"/>
    <p:sldId id="310" r:id="rId26"/>
    <p:sldId id="312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Fully conected layers zamienią obrazek 32x32x3 na wektor długości 3072m</a:t>
            </a:r>
            <a:endParaRPr/>
          </a:p>
        </p:txBody>
      </p:sp>
      <p:sp>
        <p:nvSpPr>
          <p:cNvPr id="272" name="Google Shape;27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Definiuje wyniki w danym neuronie</a:t>
            </a:r>
            <a:endParaRPr/>
          </a:p>
        </p:txBody>
      </p:sp>
      <p:sp>
        <p:nvSpPr>
          <p:cNvPr id="304" name="Google Shape;30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19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Działa też trochę jak model ensambling w jednym modelu</a:t>
            </a:r>
            <a:endParaRPr/>
          </a:p>
        </p:txBody>
      </p:sp>
      <p:sp>
        <p:nvSpPr>
          <p:cNvPr id="316" name="Google Shape;31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Także służy, do tego, żeby aktywacje były gaussowskie N(0,1)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Zazwyczaj po warstwie fully-connected albo konwolucyjnej, przed nieliniowością</a:t>
            </a:r>
            <a:endParaRPr/>
          </a:p>
        </p:txBody>
      </p:sp>
      <p:sp>
        <p:nvSpPr>
          <p:cNvPr id="322" name="Google Shape;322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f36a150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4f36a150b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SGD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Problemy z sgd: dla funkcji któa wygląda jak tacos (duża zmiana w jednym kierunku i małe zmiany w innych kierunkach).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 szczególności jest to uciążliwe w większej ilości wymiarów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4f36a150b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pl-P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84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468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651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l-PL"/>
              <a:t>Definiuje wyniki w danym neuronie majac dane wejściowe, do tej pory mówiliśmy o sigmoidalnej  która była przez bardzo długi czas popularna.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pl-PL"/>
              <a:t>Okazuje się, że stosowanie innych funkcji może polepszyć rezultaty sieci.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rafal.kobiela@pwc.com" TargetMode="External"/><Relationship Id="rId2" Type="http://schemas.openxmlformats.org/officeDocument/2006/relationships/hyperlink" Target="http://tinyurl.com/y4p3vlg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teusz.jastrzab@pwc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905255"/>
            <a:ext cx="9144000" cy="175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pl-PL" dirty="0" err="1"/>
              <a:t>Deep</a:t>
            </a:r>
            <a:r>
              <a:rPr lang="pl-PL" dirty="0"/>
              <a:t> learning w teorii i praktyce - podstawy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293452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l-PL" dirty="0" smtClean="0"/>
              <a:t>Mateusz Jastrząb &amp; </a:t>
            </a:r>
            <a:r>
              <a:rPr lang="pl-PL" dirty="0"/>
              <a:t>Rafał Kobiela</a:t>
            </a:r>
            <a:endParaRPr dirty="0"/>
          </a:p>
        </p:txBody>
      </p:sp>
      <p:pic>
        <p:nvPicPr>
          <p:cNvPr id="1026" name="Picture 2" descr="https://dwumian.mini.pw.edu.pl/img/prelegenci_2019/jastrzab_mateusz_c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904" y="3785244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wumian.mini.pw.edu.pl/img/prelegenci_2019/Rafal_Kobie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404" y="37624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" y="4454715"/>
            <a:ext cx="2876550" cy="240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44511"/>
            <a:ext cx="64579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825" y="3816095"/>
            <a:ext cx="508635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3987" y="5049529"/>
            <a:ext cx="93440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57" y="550182"/>
            <a:ext cx="9672183" cy="55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dirty="0" smtClean="0"/>
              <a:t>Architektury sieci neuronowych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t="12741"/>
          <a:stretch/>
        </p:blipFill>
        <p:spPr>
          <a:xfrm>
            <a:off x="373744" y="1205412"/>
            <a:ext cx="4903650" cy="24347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39;p35"/>
          <p:cNvSpPr txBox="1">
            <a:spLocks/>
          </p:cNvSpPr>
          <p:nvPr/>
        </p:nvSpPr>
        <p:spPr>
          <a:xfrm>
            <a:off x="885735" y="336096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pl-PL" sz="3200" dirty="0" err="1" smtClean="0"/>
              <a:t>Konwolucyjne</a:t>
            </a:r>
            <a:r>
              <a:rPr lang="pl-PL" sz="3200" dirty="0" smtClean="0"/>
              <a:t> sieci neuronowe</a:t>
            </a:r>
            <a:endParaRPr lang="pl-PL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981166"/>
            <a:ext cx="501015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3788500"/>
            <a:ext cx="6894739" cy="2659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 smtClean="0"/>
              <a:t>Mapy cech pozyskane z sieci </a:t>
            </a:r>
            <a:r>
              <a:rPr lang="pl-PL" dirty="0" err="1" smtClean="0"/>
              <a:t>konwolucyjnych</a:t>
            </a:r>
            <a:endParaRPr dirty="0"/>
          </a:p>
        </p:txBody>
      </p:sp>
      <p:pic>
        <p:nvPicPr>
          <p:cNvPr id="281" name="Google Shape;281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4594" y="1352550"/>
            <a:ext cx="10598706" cy="54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838200" y="3477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pl-PL" dirty="0" err="1"/>
              <a:t>Konwolucyjne</a:t>
            </a:r>
            <a:r>
              <a:rPr lang="pl-PL" dirty="0"/>
              <a:t> sieci neuronowe</a:t>
            </a:r>
          </a:p>
        </p:txBody>
      </p:sp>
      <p:pic>
        <p:nvPicPr>
          <p:cNvPr id="275" name="Google Shape;2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368633"/>
            <a:ext cx="10515600" cy="286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068" y="4031863"/>
            <a:ext cx="7938544" cy="2438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 smtClean="0"/>
              <a:t>Sieci rekurencyjne</a:t>
            </a:r>
            <a:endParaRPr dirty="0"/>
          </a:p>
        </p:txBody>
      </p:sp>
      <p:pic>
        <p:nvPicPr>
          <p:cNvPr id="287" name="Google Shape;28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411" y="1512116"/>
            <a:ext cx="5513510" cy="279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896" y="3354978"/>
            <a:ext cx="7071904" cy="2930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LSTM</a:t>
            </a:r>
            <a:endParaRPr lang="pl-PL" dirty="0"/>
          </a:p>
        </p:txBody>
      </p:sp>
      <p:pic>
        <p:nvPicPr>
          <p:cNvPr id="6146" name="Picture 2" descr="Znalezione obrazy dla zapytania lst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690688"/>
            <a:ext cx="103822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923782" y="4458789"/>
            <a:ext cx="1726595" cy="9443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693924" y="4362995"/>
            <a:ext cx="975360" cy="1706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23314" y="2098766"/>
            <a:ext cx="1454332" cy="15826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39487" y="5498854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 smtClean="0">
                <a:solidFill>
                  <a:srgbClr val="222222"/>
                </a:solidFill>
                <a:latin typeface="Lora"/>
              </a:rPr>
              <a:t>Bramka zapominania</a:t>
            </a:r>
            <a:endParaRPr lang="en-US" sz="3600" i="1" dirty="0">
              <a:solidFill>
                <a:srgbClr val="222222"/>
              </a:solidFill>
              <a:latin typeface="Lor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21092" y="6080216"/>
            <a:ext cx="1669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 smtClean="0">
                <a:solidFill>
                  <a:srgbClr val="222222"/>
                </a:solidFill>
                <a:latin typeface="Lora"/>
              </a:rPr>
              <a:t>Bramka wejściowa</a:t>
            </a:r>
            <a:endParaRPr lang="en-US" sz="3600" i="1" dirty="0">
              <a:solidFill>
                <a:srgbClr val="222222"/>
              </a:solidFill>
              <a:latin typeface="Lor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11358" y="1790989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 err="1" smtClean="0">
                <a:solidFill>
                  <a:srgbClr val="222222"/>
                </a:solidFill>
                <a:latin typeface="Lora"/>
              </a:rPr>
              <a:t>Output</a:t>
            </a:r>
            <a:endParaRPr lang="en-US" sz="3600" i="1" dirty="0">
              <a:solidFill>
                <a:srgbClr val="222222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0753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/>
              <a:t>Tips&amp;Tricks</a:t>
            </a:r>
            <a:endParaRPr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812" y="552450"/>
            <a:ext cx="11382375" cy="57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/>
              <a:t>Agenda</a:t>
            </a:r>
            <a:endParaRPr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Uczenie sieci neuronowej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Sieci </a:t>
            </a:r>
            <a:r>
              <a:rPr lang="pl-PL" dirty="0" err="1" smtClean="0"/>
              <a:t>konwolucyjne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Sieci rekurencyjne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Przetwarzanie tekstu i </a:t>
            </a:r>
            <a:r>
              <a:rPr lang="pl-PL" dirty="0" err="1" smtClean="0"/>
              <a:t>embeddingi</a:t>
            </a:r>
            <a:endParaRPr lang="pl-PL"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Przykłady (</a:t>
            </a:r>
            <a:r>
              <a:rPr lang="pl-PL" dirty="0" err="1" smtClean="0"/>
              <a:t>Keras</a:t>
            </a:r>
            <a:r>
              <a:rPr lang="pl-PL" dirty="0" smtClean="0"/>
              <a:t>, </a:t>
            </a:r>
            <a:r>
              <a:rPr lang="pl-PL" dirty="0" err="1" smtClean="0"/>
              <a:t>Python</a:t>
            </a:r>
            <a:r>
              <a:rPr lang="pl-PL" dirty="0" smtClean="0"/>
              <a:t>)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pl-PL" dirty="0" smtClean="0"/>
              <a:t>Konkurs</a:t>
            </a:r>
            <a:endParaRPr dirty="0"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75" y="623887"/>
            <a:ext cx="11220450" cy="5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541" y="289891"/>
            <a:ext cx="11191875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838200" y="34770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 err="1"/>
              <a:t>Optimizers</a:t>
            </a:r>
            <a:endParaRPr dirty="0"/>
          </a:p>
        </p:txBody>
      </p:sp>
      <p:sp>
        <p:nvSpPr>
          <p:cNvPr id="344" name="Google Shape;344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Stochastich</a:t>
            </a:r>
            <a:r>
              <a:rPr lang="pl-PL" dirty="0"/>
              <a:t> Gradient </a:t>
            </a:r>
            <a:r>
              <a:rPr lang="pl-PL" dirty="0" err="1"/>
              <a:t>Descent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Momentum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RMSprop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/>
              <a:t>NAG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Adagrad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 err="1"/>
              <a:t>Adadelta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l-PL" dirty="0"/>
              <a:t>Adam</a:t>
            </a:r>
            <a:endParaRPr dirty="0"/>
          </a:p>
        </p:txBody>
      </p:sp>
      <p:pic>
        <p:nvPicPr>
          <p:cNvPr id="345" name="Google Shape;345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95513"/>
            <a:ext cx="5181600" cy="40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>
            <a:spLocks noGrp="1"/>
          </p:cNvSpPr>
          <p:nvPr>
            <p:ph type="ctrTitle"/>
          </p:nvPr>
        </p:nvSpPr>
        <p:spPr>
          <a:xfrm>
            <a:off x="1524000" y="890135"/>
            <a:ext cx="9144000" cy="98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dirty="0" smtClean="0"/>
              <a:t>Word </a:t>
            </a:r>
            <a:r>
              <a:rPr lang="pl-PL" dirty="0" err="1" smtClean="0"/>
              <a:t>embeddings</a:t>
            </a:r>
            <a:endParaRPr dirty="0"/>
          </a:p>
        </p:txBody>
      </p:sp>
      <p:pic>
        <p:nvPicPr>
          <p:cNvPr id="2050" name="Picture 2" descr="Znalezione obrazy dla zapytania word2v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2" y="2009547"/>
            <a:ext cx="482917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Metody uczenia </a:t>
            </a:r>
            <a:r>
              <a:rPr lang="pl-PL" dirty="0" err="1" smtClean="0"/>
              <a:t>zanurzeń</a:t>
            </a:r>
            <a:endParaRPr lang="pl-PL" dirty="0"/>
          </a:p>
        </p:txBody>
      </p:sp>
      <p:pic>
        <p:nvPicPr>
          <p:cNvPr id="3074" name="Picture 2" descr="Znalezione obrazy dla zapytania c-bow embedd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57" y="1574573"/>
            <a:ext cx="3641725" cy="40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72793" y="5660092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C-BOW</a:t>
            </a:r>
            <a:endParaRPr lang="pl-PL" sz="2400" dirty="0"/>
          </a:p>
        </p:txBody>
      </p:sp>
      <p:pic>
        <p:nvPicPr>
          <p:cNvPr id="3076" name="Picture 4" descr="Znalezione obrazy dla zapytania skip-gram embedding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3"/>
          <a:stretch/>
        </p:blipFill>
        <p:spPr bwMode="auto">
          <a:xfrm>
            <a:off x="6908800" y="1491786"/>
            <a:ext cx="3397704" cy="424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85526" y="5660572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Skip-Gram</a:t>
            </a:r>
          </a:p>
        </p:txBody>
      </p:sp>
    </p:spTree>
    <p:extLst>
      <p:ext uri="{BB962C8B-B14F-4D97-AF65-F5344CB8AC3E}">
        <p14:creationId xmlns:p14="http://schemas.microsoft.com/office/powerpoint/2010/main" val="295434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Skip-Gram</a:t>
            </a:r>
            <a:endParaRPr lang="pl-PL" dirty="0"/>
          </a:p>
        </p:txBody>
      </p:sp>
      <p:pic>
        <p:nvPicPr>
          <p:cNvPr id="4098" name="Picture 2" descr="https://cdn-images-1.medium.com/max/1600/1*d47v_FGYKsNT_QRpCNZlf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1"/>
          <a:stretch/>
        </p:blipFill>
        <p:spPr bwMode="auto">
          <a:xfrm>
            <a:off x="1925637" y="1690688"/>
            <a:ext cx="8340725" cy="49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6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Ćwiczenia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l-PL" dirty="0" smtClean="0"/>
              <a:t>Dane:</a:t>
            </a:r>
          </a:p>
          <a:p>
            <a:pPr marL="114300" indent="0">
              <a:buNone/>
            </a:pPr>
            <a:r>
              <a:rPr lang="pl-PL" dirty="0">
                <a:hlinkClick r:id="rId2"/>
              </a:rPr>
              <a:t>http://</a:t>
            </a:r>
            <a:r>
              <a:rPr lang="pl-PL" dirty="0" smtClean="0">
                <a:hlinkClick r:id="rId2"/>
              </a:rPr>
              <a:t>tinyurl.com/y4p3vlgd</a:t>
            </a:r>
            <a:endParaRPr lang="pl-PL" dirty="0" smtClean="0"/>
          </a:p>
          <a:p>
            <a:pPr marL="114300" indent="0">
              <a:buNone/>
            </a:pPr>
            <a:endParaRPr lang="pl-PL" dirty="0" smtClean="0"/>
          </a:p>
          <a:p>
            <a:pPr marL="114300" indent="0">
              <a:buNone/>
            </a:pPr>
            <a:r>
              <a:rPr lang="pl-PL" dirty="0" smtClean="0"/>
              <a:t>Maile do konkursu:</a:t>
            </a:r>
          </a:p>
          <a:p>
            <a:pPr marL="114300" indent="0">
              <a:buNone/>
            </a:pPr>
            <a:r>
              <a:rPr lang="pl-PL" dirty="0" smtClean="0">
                <a:hlinkClick r:id="rId3"/>
              </a:rPr>
              <a:t>rafal.kobiela@pwc.com</a:t>
            </a:r>
            <a:endParaRPr lang="pl-PL" dirty="0" smtClean="0"/>
          </a:p>
          <a:p>
            <a:pPr marL="114300" indent="0">
              <a:buNone/>
            </a:pPr>
            <a:r>
              <a:rPr lang="pl-PL" dirty="0" smtClean="0">
                <a:hlinkClick r:id="rId4"/>
              </a:rPr>
              <a:t>mateusz.jastrzab@pwc.com</a:t>
            </a:r>
            <a:endParaRPr lang="pl-PL" dirty="0" smtClean="0"/>
          </a:p>
          <a:p>
            <a:pPr marL="11430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169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Model neuronu</a:t>
            </a:r>
            <a:endParaRPr/>
          </a:p>
        </p:txBody>
      </p:sp>
      <p:pic>
        <p:nvPicPr>
          <p:cNvPr id="101" name="Google Shape;101;p15" descr="Znalezione obrazy dla zapytania neural network bio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269" y="1478553"/>
            <a:ext cx="7772400" cy="354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dirty="0"/>
              <a:t>Historia głębokiego uczenia</a:t>
            </a:r>
            <a:endParaRPr dirty="0"/>
          </a:p>
        </p:txBody>
      </p:sp>
      <p:pic>
        <p:nvPicPr>
          <p:cNvPr id="107" name="Google Shape;107;p16" descr="Timeline"/>
          <p:cNvPicPr preferRelativeResize="0"/>
          <p:nvPr/>
        </p:nvPicPr>
        <p:blipFill rotWithShape="1">
          <a:blip r:embed="rId3">
            <a:alphaModFix/>
          </a:blip>
          <a:srcRect t="21650" r="71187"/>
          <a:stretch/>
        </p:blipFill>
        <p:spPr>
          <a:xfrm>
            <a:off x="1081330" y="2394857"/>
            <a:ext cx="2889779" cy="36916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4145280" y="2891246"/>
            <a:ext cx="2127008" cy="97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377" y="1584094"/>
            <a:ext cx="4797334" cy="2285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91121" y="3389371"/>
                <a:ext cx="1715790" cy="480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 0,  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&amp;1,  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121" y="3389371"/>
                <a:ext cx="1715790" cy="480581"/>
              </a:xfrm>
              <a:prstGeom prst="rect">
                <a:avLst/>
              </a:prstGeom>
              <a:blipFill>
                <a:blip r:embed="rId5"/>
                <a:stretch>
                  <a:fillRect l="-14591" t="-222785" r="-8185" b="-3240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4145280" y="3993612"/>
            <a:ext cx="2055223" cy="8744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Google Shape;106;p16"/>
          <p:cNvSpPr txBox="1">
            <a:spLocks/>
          </p:cNvSpPr>
          <p:nvPr/>
        </p:nvSpPr>
        <p:spPr>
          <a:xfrm>
            <a:off x="6556853" y="4328968"/>
            <a:ext cx="4654858" cy="175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pl-PL" sz="3200" i="1" dirty="0" err="1" smtClean="0"/>
              <a:t>Cells</a:t>
            </a:r>
            <a:r>
              <a:rPr lang="pl-PL" sz="3200" i="1" dirty="0" smtClean="0"/>
              <a:t> </a:t>
            </a:r>
            <a:r>
              <a:rPr lang="pl-PL" sz="3200" i="1" dirty="0" err="1" smtClean="0"/>
              <a:t>that</a:t>
            </a:r>
            <a:r>
              <a:rPr lang="pl-PL" sz="3200" i="1" dirty="0" smtClean="0"/>
              <a:t> </a:t>
            </a:r>
            <a:r>
              <a:rPr lang="pl-PL" sz="3200" i="1" dirty="0" err="1" smtClean="0"/>
              <a:t>fire</a:t>
            </a:r>
            <a:r>
              <a:rPr lang="pl-PL" sz="3200" i="1" dirty="0" smtClean="0"/>
              <a:t> </a:t>
            </a:r>
            <a:r>
              <a:rPr lang="pl-PL" sz="3200" i="1" dirty="0" err="1" smtClean="0"/>
              <a:t>together</a:t>
            </a:r>
            <a:r>
              <a:rPr lang="pl-PL" sz="3200" i="1" dirty="0" smtClean="0"/>
              <a:t>, </a:t>
            </a:r>
            <a:r>
              <a:rPr lang="pl-PL" sz="3200" i="1" dirty="0" err="1" smtClean="0"/>
              <a:t>wire</a:t>
            </a:r>
            <a:r>
              <a:rPr lang="pl-PL" sz="3200" i="1" dirty="0" smtClean="0"/>
              <a:t> </a:t>
            </a:r>
            <a:r>
              <a:rPr lang="pl-PL" sz="3200" i="1" dirty="0" err="1" smtClean="0"/>
              <a:t>together</a:t>
            </a:r>
            <a:r>
              <a:rPr lang="pl-PL" sz="3200" i="1" dirty="0" smtClean="0"/>
              <a:t>.</a:t>
            </a:r>
            <a:endParaRPr lang="pl-PL" sz="3200" i="1" dirty="0"/>
          </a:p>
        </p:txBody>
      </p:sp>
    </p:spTree>
    <p:extLst>
      <p:ext uri="{BB962C8B-B14F-4D97-AF65-F5344CB8AC3E}">
        <p14:creationId xmlns:p14="http://schemas.microsoft.com/office/powerpoint/2010/main" val="3440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Historia głębokiego uczenia</a:t>
            </a:r>
            <a:endParaRPr/>
          </a:p>
        </p:txBody>
      </p:sp>
      <p:pic>
        <p:nvPicPr>
          <p:cNvPr id="107" name="Google Shape;107;p16" descr="Timeline"/>
          <p:cNvPicPr preferRelativeResize="0"/>
          <p:nvPr/>
        </p:nvPicPr>
        <p:blipFill rotWithShape="1">
          <a:blip r:embed="rId3">
            <a:alphaModFix/>
          </a:blip>
          <a:srcRect l="26816" r="30203"/>
          <a:stretch/>
        </p:blipFill>
        <p:spPr>
          <a:xfrm>
            <a:off x="923108" y="1400901"/>
            <a:ext cx="4310744" cy="4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84" y="2096951"/>
            <a:ext cx="4742284" cy="33195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22684" y="5573992"/>
            <a:ext cx="43492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222222"/>
                </a:solidFill>
                <a:latin typeface="Lora"/>
              </a:rPr>
              <a:t>Learning representations by back-propagating </a:t>
            </a:r>
            <a:r>
              <a:rPr lang="en-US" i="1" dirty="0" smtClean="0">
                <a:solidFill>
                  <a:srgbClr val="222222"/>
                </a:solidFill>
                <a:latin typeface="Lora"/>
              </a:rPr>
              <a:t>errors</a:t>
            </a:r>
            <a:r>
              <a:rPr lang="pl-PL" i="1" dirty="0" smtClean="0">
                <a:solidFill>
                  <a:srgbClr val="222222"/>
                </a:solidFill>
                <a:latin typeface="Lora"/>
              </a:rPr>
              <a:t/>
            </a:r>
            <a:br>
              <a:rPr lang="pl-PL" i="1" dirty="0" smtClean="0">
                <a:solidFill>
                  <a:srgbClr val="222222"/>
                </a:solidFill>
                <a:latin typeface="Lora"/>
              </a:rPr>
            </a:br>
            <a:r>
              <a:rPr lang="pl-PL" i="1" dirty="0" smtClean="0">
                <a:solidFill>
                  <a:srgbClr val="222222"/>
                </a:solidFill>
                <a:latin typeface="Lora"/>
              </a:rPr>
              <a:t/>
            </a:r>
            <a:br>
              <a:rPr lang="pl-PL" i="1" dirty="0" smtClean="0">
                <a:solidFill>
                  <a:srgbClr val="222222"/>
                </a:solidFill>
                <a:latin typeface="Lora"/>
              </a:rPr>
            </a:br>
            <a:r>
              <a:rPr lang="pl-PL" sz="3600" dirty="0" smtClean="0">
                <a:solidFill>
                  <a:srgbClr val="222222"/>
                </a:solidFill>
                <a:latin typeface="Lora"/>
              </a:rPr>
              <a:t>1986!</a:t>
            </a:r>
            <a:endParaRPr lang="en-US" sz="3600" i="1" dirty="0">
              <a:solidFill>
                <a:srgbClr val="222222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867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838200" y="365126"/>
            <a:ext cx="10515600" cy="108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Forward pass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11" y="1117249"/>
            <a:ext cx="7467600" cy="3076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87" y="4572504"/>
            <a:ext cx="3762873" cy="1419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342" y="4154240"/>
            <a:ext cx="3762000" cy="127552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482148" y="3620287"/>
            <a:ext cx="1532708" cy="827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757910" y="3260712"/>
            <a:ext cx="2236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 smtClean="0">
                <a:solidFill>
                  <a:srgbClr val="222222"/>
                </a:solidFill>
                <a:latin typeface="Lora"/>
              </a:rPr>
              <a:t>Wyraz wolny l-tej warstwy</a:t>
            </a:r>
            <a:endParaRPr lang="en-US" sz="3600" i="1" dirty="0">
              <a:solidFill>
                <a:srgbClr val="222222"/>
              </a:solidFill>
              <a:latin typeface="Lora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065918" y="5121185"/>
            <a:ext cx="1024726" cy="8406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260173" y="5024877"/>
            <a:ext cx="784726" cy="809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86182" y="3757231"/>
            <a:ext cx="1532708" cy="827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143729" y="5079156"/>
            <a:ext cx="1370123" cy="462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952366" y="5651934"/>
            <a:ext cx="31229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 smtClean="0">
                <a:solidFill>
                  <a:srgbClr val="222222"/>
                </a:solidFill>
                <a:latin typeface="Lora"/>
              </a:rPr>
              <a:t>Wartość funkcji aktywacji l-1 warstwy</a:t>
            </a:r>
            <a:endParaRPr lang="en-US" sz="3600" i="1" dirty="0">
              <a:solidFill>
                <a:srgbClr val="222222"/>
              </a:solidFill>
              <a:latin typeface="Lor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88578" y="3439795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 smtClean="0">
                <a:solidFill>
                  <a:srgbClr val="222222"/>
                </a:solidFill>
                <a:latin typeface="Lora"/>
              </a:rPr>
              <a:t>Wagi l-tej warstwy</a:t>
            </a:r>
            <a:endParaRPr lang="en-US" sz="3600" i="1" dirty="0">
              <a:solidFill>
                <a:srgbClr val="222222"/>
              </a:solidFill>
              <a:latin typeface="Lor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63464" y="5865124"/>
            <a:ext cx="1588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 smtClean="0">
                <a:solidFill>
                  <a:srgbClr val="222222"/>
                </a:solidFill>
                <a:latin typeface="Lora"/>
              </a:rPr>
              <a:t>Funkcja aktywacji</a:t>
            </a:r>
            <a:endParaRPr lang="en-US" sz="3600" i="1" dirty="0">
              <a:solidFill>
                <a:srgbClr val="222222"/>
              </a:solidFill>
              <a:latin typeface="Lor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41114" y="6066457"/>
            <a:ext cx="3212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 smtClean="0">
                <a:solidFill>
                  <a:srgbClr val="222222"/>
                </a:solidFill>
                <a:latin typeface="Lora"/>
              </a:rPr>
              <a:t>Wartość funkcji aktywacji l-tej warstwy</a:t>
            </a:r>
            <a:endParaRPr lang="en-US" sz="3600" i="1" dirty="0">
              <a:solidFill>
                <a:srgbClr val="222222"/>
              </a:solidFill>
              <a:latin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Gradient descent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437" y="1922716"/>
            <a:ext cx="9541125" cy="275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sieci- wstęp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6176960" cy="123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838200" y="3016250"/>
            <a:ext cx="56814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Zauważmy że dla kwadratowej funkcji straty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3740541"/>
            <a:ext cx="7180353" cy="102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858" y="4975933"/>
            <a:ext cx="76104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5891099"/>
            <a:ext cx="50006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/>
              <a:t>Propagacja wsteczna dla regresji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79944"/>
            <a:ext cx="88582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175319"/>
            <a:ext cx="61912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3585019"/>
            <a:ext cx="55245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2208" y="4829746"/>
            <a:ext cx="52673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271</Words>
  <Application>Microsoft Office PowerPoint</Application>
  <PresentationFormat>Widescreen</PresentationFormat>
  <Paragraphs>76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Lora</vt:lpstr>
      <vt:lpstr>Office Theme</vt:lpstr>
      <vt:lpstr>Deep learning w teorii i praktyce - podstawy</vt:lpstr>
      <vt:lpstr>Agenda</vt:lpstr>
      <vt:lpstr>Model neuronu</vt:lpstr>
      <vt:lpstr>Historia głębokiego uczenia</vt:lpstr>
      <vt:lpstr>Historia głębokiego uczenia</vt:lpstr>
      <vt:lpstr>PowerPoint Presentation</vt:lpstr>
      <vt:lpstr>Gradient descent</vt:lpstr>
      <vt:lpstr>Propagacja wsteczna dla sieci- wstęp</vt:lpstr>
      <vt:lpstr>Propagacja wsteczna dla regresji</vt:lpstr>
      <vt:lpstr>Propagacja wsteczna dla regresji</vt:lpstr>
      <vt:lpstr>PowerPoint Presentation</vt:lpstr>
      <vt:lpstr>Architektury sieci neuronowych</vt:lpstr>
      <vt:lpstr>PowerPoint Presentation</vt:lpstr>
      <vt:lpstr>Mapy cech pozyskane z sieci konwolucyjnych</vt:lpstr>
      <vt:lpstr>Konwolucyjne sieci neuronowe</vt:lpstr>
      <vt:lpstr>Sieci rekurencyjne</vt:lpstr>
      <vt:lpstr>LSTM</vt:lpstr>
      <vt:lpstr>Tips&amp;Tricks</vt:lpstr>
      <vt:lpstr>PowerPoint Presentation</vt:lpstr>
      <vt:lpstr>PowerPoint Presentation</vt:lpstr>
      <vt:lpstr>PowerPoint Presentation</vt:lpstr>
      <vt:lpstr>Optimizers</vt:lpstr>
      <vt:lpstr>Word embeddings</vt:lpstr>
      <vt:lpstr>Metody uczenia zanurzeń</vt:lpstr>
      <vt:lpstr>Skip-Gram</vt:lpstr>
      <vt:lpstr>Ćwiczenia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 teorii i praktyce - podstawy</dc:title>
  <cp:lastModifiedBy>Mateusz Jastrzab</cp:lastModifiedBy>
  <cp:revision>35</cp:revision>
  <dcterms:modified xsi:type="dcterms:W3CDTF">2019-03-22T23:39:27Z</dcterms:modified>
</cp:coreProperties>
</file>